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59" r:id="rId14"/>
    <p:sldId id="270" r:id="rId15"/>
    <p:sldId id="271" r:id="rId16"/>
    <p:sldId id="272" r:id="rId17"/>
    <p:sldId id="273" r:id="rId18"/>
    <p:sldId id="274" r:id="rId19"/>
    <p:sldId id="275" r:id="rId20"/>
    <p:sldId id="258" r:id="rId21"/>
  </p:sldIdLst>
  <p:sldSz cx="12192000" cy="6858000"/>
  <p:notesSz cx="6858000" cy="9144000"/>
  <p:defaultTextStyle>
    <a:defPPr>
      <a:defRPr lang="es-CO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Estilo medio 4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15E125-155A-4CB9-BE48-428DD323F7CF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50A2DB-AD71-4100-B799-9EB5E376558A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2744771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673C02-DA8B-43EB-AC6C-34763D12FD9E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F7B0B8-B12F-4BFF-A34D-A2A045912BD6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3848903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10528A-39B9-4C81-B990-A993016395FF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55CF16-90B9-4558-848A-D1E8D9D04DDA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2866929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58EF61-C883-476A-86BC-99E5BA5B1A9F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0C301E-D476-486D-A8A9-5FB997F1B992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75842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5BE4D6-C5EF-4B84-B334-84D1CA26B168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1731C8-EBF4-454A-8B4D-0F7CBFBF252C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1922627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77943E-B91F-4BF2-8C48-061A2A0F6264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D5D0EC-7ED5-4949-8685-ED8FC2900E55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2238811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6D062B-EDAB-4BA5-9446-EFCD1AD6518C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8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9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C8828F-5175-4ED3-84C1-5C2C7DDF43E4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4148425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9A12E1-7C25-4B8D-8E70-386679A7C3BB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5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83077F-4234-4B04-8AB2-4B04D4E3E05D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2529402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14F65D-637F-4858-BDCF-644E30423B91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3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4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881056-7A55-4A66-8956-1C56D46B83AC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2325467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C4CB1C-6A44-4466-9803-E4822C4A8170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F5F8A6-72EE-4102-9F30-59B5E349AFD0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2793088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 smtClean="0"/>
              <a:t>Haga clic en el icono para agregar una imagen</a:t>
            </a:r>
            <a:endParaRPr lang="es-CO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B5BAAF-3EEF-4FD2-875E-04E8F6BD8FB3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BC3BF0-9F10-4021-A50C-EA7667DE035A}" type="slidenum">
              <a:rPr lang="es-CO" altLang="es-CO"/>
              <a:pPr/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4113802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Marcador de título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CO" smtClean="0"/>
              <a:t>Haga clic para modificar el estilo de título del patrón</a:t>
            </a:r>
            <a:endParaRPr lang="es-CO" altLang="es-CO" smtClean="0"/>
          </a:p>
        </p:txBody>
      </p:sp>
      <p:sp>
        <p:nvSpPr>
          <p:cNvPr id="1027" name="Marcador de texto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CO" smtClean="0"/>
              <a:t>Haga clic para modificar los estilos de texto del patrón</a:t>
            </a:r>
          </a:p>
          <a:p>
            <a:pPr lvl="1"/>
            <a:r>
              <a:rPr lang="es-ES" altLang="es-CO" smtClean="0"/>
              <a:t>Segundo nivel</a:t>
            </a:r>
          </a:p>
          <a:p>
            <a:pPr lvl="2"/>
            <a:r>
              <a:rPr lang="es-ES" altLang="es-CO" smtClean="0"/>
              <a:t>Tercer nivel</a:t>
            </a:r>
          </a:p>
          <a:p>
            <a:pPr lvl="3"/>
            <a:r>
              <a:rPr lang="es-ES" altLang="es-CO" smtClean="0"/>
              <a:t>Cuarto nivel</a:t>
            </a:r>
          </a:p>
          <a:p>
            <a:pPr lvl="4"/>
            <a:r>
              <a:rPr lang="es-ES" altLang="es-CO" smtClean="0"/>
              <a:t>Quinto nivel</a:t>
            </a:r>
            <a:endParaRPr lang="es-CO" altLang="es-CO" smtClean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571862E-C734-4E32-82B3-F298E9CF9FB4}" type="datetimeFigureOut">
              <a:rPr lang="es-CO"/>
              <a:pPr>
                <a:defRPr/>
              </a:pPr>
              <a:t>8/08/2024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3B1B022F-95FE-4AAF-BAD7-D00BB4EC3EFF}" type="slidenum">
              <a:rPr lang="es-CO" altLang="es-CO"/>
              <a:pPr/>
              <a:t>‹Nº›</a:t>
            </a:fld>
            <a:endParaRPr lang="es-CO" alt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427788" y="2430463"/>
            <a:ext cx="3765550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4400" b="1" dirty="0" smtClean="0">
                <a:latin typeface="+mj-lt"/>
                <a:cs typeface="Times New Roman" panose="02020603050405020304" pitchFamily="18" charset="0"/>
              </a:rPr>
              <a:t>SQL vs </a:t>
            </a:r>
            <a:r>
              <a:rPr lang="es-ES" sz="4400" b="1" dirty="0" err="1" smtClean="0">
                <a:latin typeface="+mj-lt"/>
                <a:cs typeface="Times New Roman" panose="02020603050405020304" pitchFamily="18" charset="0"/>
              </a:rPr>
              <a:t>NoSQL</a:t>
            </a:r>
            <a:endParaRPr lang="es-ES" sz="44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6427788" y="3262313"/>
            <a:ext cx="3765550" cy="7078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CO" sz="2000" dirty="0" smtClean="0">
                <a:latin typeface="+mj-lt"/>
                <a:cs typeface="Times New Roman" panose="02020603050405020304" pitchFamily="18" charset="0"/>
              </a:rPr>
              <a:t>Diferencias y principales características.</a:t>
            </a:r>
            <a:endParaRPr lang="es-CO" sz="20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6511925" y="4449763"/>
            <a:ext cx="3330575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200" b="1" dirty="0">
                <a:latin typeface="+mj-lt"/>
                <a:cs typeface="Times New Roman" panose="02020603050405020304" pitchFamily="18" charset="0"/>
              </a:rPr>
              <a:t>Oficina Asesora de Tecnologías de la </a:t>
            </a:r>
            <a:r>
              <a:rPr lang="es-MX" sz="1200" b="1" dirty="0" smtClean="0">
                <a:latin typeface="+mj-lt"/>
                <a:cs typeface="Times New Roman" panose="02020603050405020304" pitchFamily="18" charset="0"/>
              </a:rPr>
              <a:t>Información</a:t>
            </a: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200" b="1" dirty="0" smtClean="0">
                <a:latin typeface="+mj-lt"/>
                <a:cs typeface="Times New Roman" panose="02020603050405020304" pitchFamily="18" charset="0"/>
              </a:rPr>
              <a:t>#TEAMDBA</a:t>
            </a:r>
            <a:endParaRPr lang="es-MX" sz="1200" b="1" dirty="0">
              <a:latin typeface="+mj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3173482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Sistemas de Recomendación. 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r>
              <a:rPr lang="es-MX" sz="1800" dirty="0" smtClean="0">
                <a:latin typeface="Arial Narrow" panose="020B0606020202030204" pitchFamily="34" charset="0"/>
              </a:rPr>
              <a:t>Un sistema que recomienda productos, películas o contenido personalizado a los usuarios.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smtClean="0">
                <a:latin typeface="Arial Narrow" panose="020B0606020202030204" pitchFamily="34" charset="0"/>
              </a:rPr>
              <a:t>Estos sistemas a menudo requieren la combinación de datos de diversas fuentes y la rápida evaluación de grandes volúmenes de datos. </a:t>
            </a: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facilita el almacenamiento y el acceso a estos datos variados y en crecimiento rápido.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Big Data y Análisis en Tiempo Real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smtClean="0">
                <a:latin typeface="Arial Narrow" panose="020B0606020202030204" pitchFamily="34" charset="0"/>
              </a:rPr>
              <a:t>Una plataforma de análisis que procesa datos de múltiples fuentes en tiempo real.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puede manejar grandes volúmenes de datos y soporta operaciones de agregación potentes, lo que es crucial para el análisis en tiempo real.</a:t>
            </a:r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74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3173482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Plataformas de Juegos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r>
              <a:rPr lang="es-MX" sz="1800" dirty="0" smtClean="0">
                <a:latin typeface="Arial Narrow" panose="020B0606020202030204" pitchFamily="34" charset="0"/>
              </a:rPr>
              <a:t>Un juego en línea que maneja perfiles de jugadores, estadísticas, logros y objetos en el juego. Los perfiles de los jugadores pueden variar ampliamente en estructura y los datos pueden crecer rápidamente. 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permite una rápida actualización y recuperación de estos datos, mejorando la experiencia del jugador.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Desarrollo Ágil y Prototipos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r>
              <a:rPr lang="es-MX" sz="1800" dirty="0" smtClean="0">
                <a:latin typeface="Arial Narrow" panose="020B0606020202030204" pitchFamily="34" charset="0"/>
              </a:rPr>
              <a:t>Un proyecto de inicio donde el esquema de datos puede cambiar frecuentemente durante el desarrollo.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permite iterar rápidamente sobre el diseño de la base de datos sin necesidad de complicados procesos de migración de esquema, facilitando un desarrollo ágil.</a:t>
            </a:r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747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3173482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Sistemas de Gestión de Usuarios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smtClean="0">
                <a:latin typeface="Arial Narrow" panose="020B0606020202030204" pitchFamily="34" charset="0"/>
              </a:rPr>
              <a:t>Un sistema que gestiona cuentas de usuario, perfiles y autenticación.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puede manejar datos de perfil de usuario variados y cambiar la estructura de estos datos sin necesidad de un esquema fijo, lo que es útil para aplicaciones que evolucionan rápidamente.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Aplicaciones de Geolocalización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smtClean="0">
                <a:latin typeface="Arial Narrow" panose="020B0606020202030204" pitchFamily="34" charset="0"/>
              </a:rPr>
              <a:t>Una aplicación que rastrea ubicaciones y ofrece servicios basados en la geolocalización.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tiene un buen soporte para consultas geoespaciales, lo que permite almacenar y consultar datos de ubicación de manera eficiente.</a:t>
            </a:r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83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961" y="1600199"/>
            <a:ext cx="3173482" cy="4297680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SQL vs MONGODB</a:t>
            </a:r>
            <a:endParaRPr lang="es-CO" b="1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7524BD28-759C-2230-3E8B-893C4C4A4D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685608"/>
              </p:ext>
            </p:extLst>
          </p:nvPr>
        </p:nvGraphicFramePr>
        <p:xfrm>
          <a:off x="4423444" y="1869744"/>
          <a:ext cx="7450108" cy="3712192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302108">
                  <a:extLst>
                    <a:ext uri="{9D8B030D-6E8A-4147-A177-3AD203B41FA5}">
                      <a16:colId xmlns:a16="http://schemas.microsoft.com/office/drawing/2014/main" val="3912783051"/>
                    </a:ext>
                  </a:extLst>
                </a:gridCol>
                <a:gridCol w="2319590">
                  <a:extLst>
                    <a:ext uri="{9D8B030D-6E8A-4147-A177-3AD203B41FA5}">
                      <a16:colId xmlns:a16="http://schemas.microsoft.com/office/drawing/2014/main" val="2679466947"/>
                    </a:ext>
                  </a:extLst>
                </a:gridCol>
                <a:gridCol w="2828410">
                  <a:extLst>
                    <a:ext uri="{9D8B030D-6E8A-4147-A177-3AD203B41FA5}">
                      <a16:colId xmlns:a16="http://schemas.microsoft.com/office/drawing/2014/main" val="3396988862"/>
                    </a:ext>
                  </a:extLst>
                </a:gridCol>
              </a:tblGrid>
              <a:tr h="37808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2000" kern="100" dirty="0" smtClean="0">
                          <a:effectLst/>
                        </a:rPr>
                        <a:t>CARACTERÍSTICA</a:t>
                      </a:r>
                      <a:endParaRPr lang="es-CO" sz="20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2000" kern="100" dirty="0" smtClean="0">
                          <a:effectLst/>
                        </a:rPr>
                        <a:t>RDBMS</a:t>
                      </a:r>
                      <a:endParaRPr lang="es-CO" sz="20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2000" kern="100" dirty="0" smtClean="0">
                          <a:effectLst/>
                        </a:rPr>
                        <a:t>MONGODB</a:t>
                      </a:r>
                      <a:endParaRPr lang="es-CO" sz="20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533194535"/>
                  </a:ext>
                </a:extLst>
              </a:tr>
              <a:tr h="3780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Estructura de Datos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Fija y bien definida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 dirty="0">
                          <a:effectLst/>
                        </a:rPr>
                        <a:t>Flexible y dinámica</a:t>
                      </a:r>
                      <a:endParaRPr lang="es-CO" sz="18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660504302"/>
                  </a:ext>
                </a:extLst>
              </a:tr>
              <a:tr h="3780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Lenguaje de Consulta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SQL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 dirty="0" err="1">
                          <a:effectLst/>
                        </a:rPr>
                        <a:t>NoSQL</a:t>
                      </a:r>
                      <a:r>
                        <a:rPr lang="es-CO" sz="1800" kern="100" dirty="0">
                          <a:effectLst/>
                        </a:rPr>
                        <a:t> (consultas en BSON)</a:t>
                      </a:r>
                      <a:endParaRPr lang="es-CO" sz="18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498184076"/>
                  </a:ext>
                </a:extLst>
              </a:tr>
              <a:tr h="3780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Escalabilidad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Vertical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 dirty="0">
                          <a:effectLst/>
                        </a:rPr>
                        <a:t>Horizontal</a:t>
                      </a:r>
                      <a:endParaRPr lang="es-CO" sz="18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51216542"/>
                  </a:ext>
                </a:extLst>
              </a:tr>
              <a:tr h="73328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Relaciones de Datos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Complejas y dependientes de JOIN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 dirty="0">
                          <a:effectLst/>
                        </a:rPr>
                        <a:t>Documentos anidados</a:t>
                      </a:r>
                      <a:endParaRPr lang="es-CO" sz="18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61647174"/>
                  </a:ext>
                </a:extLst>
              </a:tr>
              <a:tr h="73328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Transacciones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 dirty="0">
                          <a:effectLst/>
                        </a:rPr>
                        <a:t>ACID</a:t>
                      </a:r>
                      <a:endParaRPr lang="es-CO" sz="18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 dirty="0">
                          <a:effectLst/>
                        </a:rPr>
                        <a:t>Soporte básico de transacciones</a:t>
                      </a:r>
                      <a:endParaRPr lang="es-CO" sz="18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211002243"/>
                  </a:ext>
                </a:extLst>
              </a:tr>
              <a:tr h="73328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Casos de Uso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>
                          <a:effectLst/>
                        </a:rPr>
                        <a:t>ERP, CRM, Finanzas</a:t>
                      </a:r>
                      <a:endParaRPr lang="es-CO" sz="1800" kern="10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800" kern="100" dirty="0">
                          <a:effectLst/>
                        </a:rPr>
                        <a:t>Aplicaciones web, </a:t>
                      </a:r>
                      <a:r>
                        <a:rPr lang="es-CO" sz="1800" kern="100" dirty="0" err="1">
                          <a:effectLst/>
                        </a:rPr>
                        <a:t>IoT</a:t>
                      </a:r>
                      <a:r>
                        <a:rPr lang="es-CO" sz="1800" kern="100" dirty="0">
                          <a:effectLst/>
                        </a:rPr>
                        <a:t>, </a:t>
                      </a:r>
                      <a:r>
                        <a:rPr lang="es-CO" sz="1800" kern="100" dirty="0" smtClean="0">
                          <a:effectLst/>
                        </a:rPr>
                        <a:t>Big Data</a:t>
                      </a:r>
                      <a:endParaRPr lang="es-CO" sz="1800" kern="100" dirty="0">
                        <a:effectLst/>
                        <a:latin typeface="Arial Narrow" panose="020B060602020203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906604915"/>
                  </a:ext>
                </a:extLst>
              </a:tr>
            </a:tbl>
          </a:graphicData>
        </a:graphic>
      </p:graphicFrame>
      <p:pic>
        <p:nvPicPr>
          <p:cNvPr id="4" name="Imagen 3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6996016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CUANDO 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</a:t>
            </a:r>
            <a:r>
              <a:rPr lang="es-ES" b="1" dirty="0" smtClean="0"/>
              <a:t> USAR 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Requisitos de Transacciones Complejas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se requieren transacciones complejas y altamente consistentes que abarcan múltiples operaciones y entidades (por ejemplo, en sistemas bancarios o financieros).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Aunque </a:t>
            </a: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ha mejorado su soporte para transacciones, las bases de datos relacionales (RDBMS) como </a:t>
            </a:r>
            <a:r>
              <a:rPr lang="es-MX" sz="1800" dirty="0" err="1" smtClean="0">
                <a:latin typeface="Arial Narrow" panose="020B0606020202030204" pitchFamily="34" charset="0"/>
              </a:rPr>
              <a:t>MySQL</a:t>
            </a:r>
            <a:r>
              <a:rPr lang="es-MX" sz="1800" dirty="0" smtClean="0">
                <a:latin typeface="Arial Narrow" panose="020B0606020202030204" pitchFamily="34" charset="0"/>
              </a:rPr>
              <a:t> o </a:t>
            </a:r>
            <a:r>
              <a:rPr lang="es-MX" sz="1800" dirty="0" err="1" smtClean="0">
                <a:latin typeface="Arial Narrow" panose="020B0606020202030204" pitchFamily="34" charset="0"/>
              </a:rPr>
              <a:t>PostgreSQL</a:t>
            </a:r>
            <a:r>
              <a:rPr lang="es-MX" sz="1800" dirty="0" smtClean="0">
                <a:latin typeface="Arial Narrow" panose="020B0606020202030204" pitchFamily="34" charset="0"/>
              </a:rPr>
              <a:t> todavía ofrecen un soporte más robusto y probado para las transacciones ACID (Atomicidad, Consistencia, Aislamiento, Durabilidad).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Modelos de Datos Altamente Relacionales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la aplicación necesita manejar relaciones complejas entre entidades, como en un sistema de gestión de recursos empresariales (ERP) o (CRM).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Las operaciones JOIN en </a:t>
            </a: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no son tan eficientes como en un RDBMS, lo que puede llevar a un rendimiento </a:t>
            </a:r>
            <a:r>
              <a:rPr lang="es-MX" sz="1800" dirty="0" err="1" smtClean="0">
                <a:latin typeface="Arial Narrow" panose="020B0606020202030204" pitchFamily="34" charset="0"/>
              </a:rPr>
              <a:t>subóptimo</a:t>
            </a:r>
            <a:r>
              <a:rPr lang="es-MX" sz="1800" dirty="0" smtClean="0">
                <a:latin typeface="Arial Narrow" panose="020B0606020202030204" pitchFamily="34" charset="0"/>
              </a:rPr>
              <a:t> y a una mayor complejidad en la consulta de datos.</a:t>
            </a:r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586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6996016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CUANDO 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</a:t>
            </a:r>
            <a:r>
              <a:rPr lang="es-ES" b="1" dirty="0" smtClean="0"/>
              <a:t> USAR 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Esquema Fijo y Estricto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el sistema tiene un esquema de datos muy fijo y estricto que no cambia frecuentemente.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Las bases de datos relacionales son más adecuadas para este tipo de datos ya que su esquema rígido puede ser una ventaja en términos de integridad y validación de datos.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Necesidades de Reportes y Análisis Complejos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se requiere reportes y análisis complejos que impliquen múltiples agregaciones, agrupaciones y cálculos sobre grandes volúmenes de datos.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Los RDBMS son generalmente más eficientes y ofrecen un mejor soporte para operaciones complejas de agregación y análisis mediante SQL.</a:t>
            </a:r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75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6996016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CUANDO 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</a:t>
            </a:r>
            <a:r>
              <a:rPr lang="es-ES" b="1" dirty="0" smtClean="0"/>
              <a:t> USAR 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Alta Consistencia sobre Disponibilidad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no se puede tolerar ninguna inconsistencia en los datos y necesita que todas las operaciones de escritura sean inmediatamente visibles para todas las operaciones de lectura.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está diseñado para priorizar la disponibilidad y </a:t>
            </a:r>
            <a:r>
              <a:rPr lang="es-MX" sz="1800" dirty="0" err="1" smtClean="0">
                <a:latin typeface="Arial Narrow" panose="020B0606020202030204" pitchFamily="34" charset="0"/>
              </a:rPr>
              <a:t>particionamiento</a:t>
            </a:r>
            <a:r>
              <a:rPr lang="es-MX" sz="1800" dirty="0" smtClean="0">
                <a:latin typeface="Arial Narrow" panose="020B0606020202030204" pitchFamily="34" charset="0"/>
              </a:rPr>
              <a:t> (CP del teorema CAP) sobre la consistencia, lo que puede llevar a lecturas ocasionalmente inconsistentes.</a:t>
            </a:r>
          </a:p>
          <a:p>
            <a:endParaRPr lang="es-MX" dirty="0" smtClean="0">
              <a:latin typeface="Arial Narrow" panose="020B0606020202030204" pitchFamily="34" charset="0"/>
            </a:endParaRPr>
          </a:p>
          <a:p>
            <a:endParaRPr lang="es-MX" dirty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Requisitos de Integridad de Datos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se requiere integridad referencial estricta con llaves foráneas y restricciones de integridad entre tablas.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no soporta llaves foráneas ni restricciones de integridad referencial como lo hacen los RDBMS.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05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6996016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CUANDO 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</a:t>
            </a:r>
            <a:r>
              <a:rPr lang="es-ES" b="1" dirty="0" smtClean="0"/>
              <a:t> USAR 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Aplicaciones de Contabilidad y Finanzas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 se necesita cumplir con regulaciones estrictas y auditar todas las transacciones y operaciones de datos.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Las bases de datos relacionales con soporte ACID y capacidades de auditoría detalladas son más adecuadas para estos entornos.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Pequeños Volúmenes de Datos y Baja Escalabilidad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se maneja un pequeño volumen de datos y no requiere alta escalabilidad.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La complejidad adicional de gestionar un </a:t>
            </a:r>
            <a:r>
              <a:rPr lang="es-MX" sz="1800" dirty="0" err="1" smtClean="0">
                <a:latin typeface="Arial Narrow" panose="020B0606020202030204" pitchFamily="34" charset="0"/>
              </a:rPr>
              <a:t>cluster</a:t>
            </a:r>
            <a:r>
              <a:rPr lang="es-MX" sz="1800" dirty="0" smtClean="0">
                <a:latin typeface="Arial Narrow" panose="020B0606020202030204" pitchFamily="34" charset="0"/>
              </a:rPr>
              <a:t> de </a:t>
            </a: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puede no justificarse si una base de datos relacional puede manejar el volumen de datos de manera eficiente.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133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6996016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CUANDO 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</a:t>
            </a:r>
            <a:r>
              <a:rPr lang="es-ES" b="1" dirty="0" smtClean="0"/>
              <a:t> USAR 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Aplicaciones con Esquemas Rígidos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los datos tienen un esquema rígido que no cambiará con el tiempo.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está diseñado para flexibilidad de esquema, lo que puede ser innecesario y añadir complejidad si el esquema es fijo y predefinido.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Requisitos de Soporte para Consultas SQL Estándar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Si el equipo está muy familiarizado con SQL y tienes una gran cantidad de consultas SQL complejas ya escritas.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 smtClean="0">
                <a:latin typeface="Arial Narrow" panose="020B0606020202030204" pitchFamily="34" charset="0"/>
              </a:rPr>
              <a:t>Aunque </a:t>
            </a: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tiene su propio lenguaje de consulta, no soporta SQL nativamente, lo que podría requerir una reescritura significativa de las consultas.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608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6996016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CUANDO 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</a:t>
            </a:r>
            <a:r>
              <a:rPr lang="es-ES" b="1" dirty="0" smtClean="0"/>
              <a:t> USAR MONGODB</a:t>
            </a:r>
            <a:endParaRPr lang="es-CO" b="1" dirty="0"/>
          </a:p>
        </p:txBody>
      </p:sp>
      <p:graphicFrame>
        <p:nvGraphicFramePr>
          <p:cNvPr id="5" name="Marcador de contenido 5">
            <a:extLst>
              <a:ext uri="{FF2B5EF4-FFF2-40B4-BE49-F238E27FC236}">
                <a16:creationId xmlns:a16="http://schemas.microsoft.com/office/drawing/2014/main" id="{4B97C574-1712-46B8-CEFF-93CF5D6E67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9607412"/>
              </p:ext>
            </p:extLst>
          </p:nvPr>
        </p:nvGraphicFramePr>
        <p:xfrm>
          <a:off x="1711256" y="1464622"/>
          <a:ext cx="9471546" cy="4936678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3016155">
                  <a:extLst>
                    <a:ext uri="{9D8B030D-6E8A-4147-A177-3AD203B41FA5}">
                      <a16:colId xmlns:a16="http://schemas.microsoft.com/office/drawing/2014/main" val="230708059"/>
                    </a:ext>
                  </a:extLst>
                </a:gridCol>
                <a:gridCol w="4954137">
                  <a:extLst>
                    <a:ext uri="{9D8B030D-6E8A-4147-A177-3AD203B41FA5}">
                      <a16:colId xmlns:a16="http://schemas.microsoft.com/office/drawing/2014/main" val="3033240842"/>
                    </a:ext>
                  </a:extLst>
                </a:gridCol>
                <a:gridCol w="1501254">
                  <a:extLst>
                    <a:ext uri="{9D8B030D-6E8A-4147-A177-3AD203B41FA5}">
                      <a16:colId xmlns:a16="http://schemas.microsoft.com/office/drawing/2014/main" val="2895865198"/>
                    </a:ext>
                  </a:extLst>
                </a:gridCol>
              </a:tblGrid>
              <a:tr h="197892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b="1" u="none" strike="noStrike" dirty="0" smtClean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</a:rPr>
                        <a:t>RAZÓN</a:t>
                      </a:r>
                      <a:endParaRPr lang="es-CO" sz="1600" b="1" i="0" u="none" strike="noStrike" dirty="0">
                        <a:solidFill>
                          <a:schemeClr val="bg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b="1" u="none" strike="noStrike" dirty="0" smtClean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</a:rPr>
                        <a:t>PROBLEMA EN MONGODB</a:t>
                      </a:r>
                      <a:endParaRPr lang="es-CO" sz="1600" b="1" i="0" u="none" strike="noStrike" dirty="0">
                        <a:solidFill>
                          <a:schemeClr val="bg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b="1" u="none" strike="noStrike" dirty="0" smtClean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</a:rPr>
                        <a:t>ALTERNATIVA RECOMENDADA</a:t>
                      </a:r>
                      <a:endParaRPr lang="es-CO" sz="1600" b="1" i="0" u="none" strike="noStrike" dirty="0">
                        <a:solidFill>
                          <a:schemeClr val="bg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1944286"/>
                  </a:ext>
                </a:extLst>
              </a:tr>
              <a:tr h="395783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Transacciones complejas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Soporte limitado para transacciones ACID complejas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RDBMS (MySQL, PostgreSQL)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2782483065"/>
                  </a:ext>
                </a:extLst>
              </a:tr>
              <a:tr h="348513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Modelos de datos altamente relacionales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Ineficiencia en operaciones JOIN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RDBMS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1750926731"/>
                  </a:ext>
                </a:extLst>
              </a:tr>
              <a:tr h="201439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Esquema fijo y estricto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Esquema flexible innecesario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RDBMS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1472620188"/>
                  </a:ext>
                </a:extLst>
              </a:tr>
              <a:tr h="395783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Necesidades de reportes y análisis complejos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Menos eficiente para agregaciones y análisis complejos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RDBMS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1072486814"/>
                  </a:ext>
                </a:extLst>
              </a:tr>
              <a:tr h="283506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Alta consistencia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Priorización de disponibilidad sobre consistencia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RDBMS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64394289"/>
                  </a:ext>
                </a:extLst>
              </a:tr>
              <a:tr h="524346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Requisitos de integridad de datos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Falta de soporte para llaves foráneas y restricciones de integridad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RDBMS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1316713031"/>
                  </a:ext>
                </a:extLst>
              </a:tr>
              <a:tr h="395783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Aplicaciones de contabilidad y finanzas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Falta de soporte para auditoría detallada y ACID completo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RDBMS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3207402609"/>
                  </a:ext>
                </a:extLst>
              </a:tr>
              <a:tr h="254434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Pequeños volúmenes de datos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Complejidad adicional sin beneficio significativo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RDBMS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3095091824"/>
                  </a:ext>
                </a:extLst>
              </a:tr>
              <a:tr h="359869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Aplicaciones con esquemas rígidos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Flexibilidad de esquema innecesaria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>
                          <a:effectLst/>
                          <a:latin typeface="Arial Narrow" panose="020B0606020202030204" pitchFamily="34" charset="0"/>
                        </a:rPr>
                        <a:t>RDBMS</a:t>
                      </a:r>
                      <a:endParaRPr lang="es-CO" sz="1600" b="0" i="0" u="none" strike="noStrike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1430283373"/>
                  </a:ext>
                </a:extLst>
              </a:tr>
              <a:tr h="679434"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Soporte para consultas SQL estándar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No soporte nativo para SQL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600" u="none" strike="noStrike" dirty="0">
                          <a:effectLst/>
                          <a:latin typeface="Arial Narrow" panose="020B0606020202030204" pitchFamily="34" charset="0"/>
                        </a:rPr>
                        <a:t>RDBMS</a:t>
                      </a:r>
                      <a:endParaRPr lang="es-CO" sz="16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2782" marR="2782" marT="2782" marB="2782" anchor="ctr"/>
                </a:tc>
                <a:extLst>
                  <a:ext uri="{0D108BD9-81ED-4DB2-BD59-A6C34878D82A}">
                    <a16:rowId xmlns:a16="http://schemas.microsoft.com/office/drawing/2014/main" val="3803237276"/>
                  </a:ext>
                </a:extLst>
              </a:tr>
            </a:tbl>
          </a:graphicData>
        </a:graphic>
      </p:graphicFrame>
      <p:pic>
        <p:nvPicPr>
          <p:cNvPr id="6" name="Imagen 5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271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E27EA71E-E391-DF92-CA89-A3C85C6DD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141" y="1531960"/>
            <a:ext cx="3886744" cy="4216400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 txBox="1">
            <a:spLocks/>
          </p:cNvSpPr>
          <p:nvPr/>
        </p:nvSpPr>
        <p:spPr bwMode="auto">
          <a:xfrm>
            <a:off x="1249961" y="1600199"/>
            <a:ext cx="3173482" cy="4297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l"/>
            <a:r>
              <a:rPr lang="es-ES" sz="4400" b="1" dirty="0" err="1" smtClean="0"/>
              <a:t>NoSQL</a:t>
            </a:r>
            <a:endParaRPr lang="es-CO" sz="4400" b="1" dirty="0"/>
          </a:p>
        </p:txBody>
      </p:sp>
      <p:pic>
        <p:nvPicPr>
          <p:cNvPr id="10" name="Imagen 9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961" y="1600199"/>
            <a:ext cx="3173482" cy="4297680"/>
          </a:xfrm>
        </p:spPr>
        <p:txBody>
          <a:bodyPr anchor="ctr">
            <a:normAutofit/>
          </a:bodyPr>
          <a:lstStyle/>
          <a:p>
            <a:r>
              <a:rPr lang="es-ES" b="1" dirty="0" err="1"/>
              <a:t>NoSQL</a:t>
            </a:r>
            <a:endParaRPr lang="es-CO" b="1" dirty="0"/>
          </a:p>
        </p:txBody>
      </p:sp>
      <p:pic>
        <p:nvPicPr>
          <p:cNvPr id="4" name="Picture 6" descr="Qué son los Sistemas Gestores de Bases de Datos">
            <a:extLst>
              <a:ext uri="{FF2B5EF4-FFF2-40B4-BE49-F238E27FC236}">
                <a16:creationId xmlns:a16="http://schemas.microsoft.com/office/drawing/2014/main" id="{23F65E56-30E6-1180-DF8C-B34501FB4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968" y="1504665"/>
            <a:ext cx="6452822" cy="429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961" y="1600199"/>
            <a:ext cx="3173482" cy="4297680"/>
          </a:xfrm>
        </p:spPr>
        <p:txBody>
          <a:bodyPr anchor="ctr">
            <a:normAutofit/>
          </a:bodyPr>
          <a:lstStyle/>
          <a:p>
            <a:r>
              <a:rPr lang="es-ES" b="1" dirty="0"/>
              <a:t>RDBMS</a:t>
            </a:r>
            <a:endParaRPr lang="es-CO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428CCC-7946-F46B-67EE-A0AA5635F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151" y="1600199"/>
            <a:ext cx="6549041" cy="4297680"/>
          </a:xfrm>
        </p:spPr>
        <p:txBody>
          <a:bodyPr anchor="ctr"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s-MX" sz="2100" dirty="0">
                <a:latin typeface="Arial Narrow" panose="020B0606020202030204" pitchFamily="34" charset="0"/>
              </a:rPr>
              <a:t>Estructura de Datos Consistente: Si los datos tienen una estructura bien definida y consistente.</a:t>
            </a:r>
          </a:p>
          <a:p>
            <a:pPr>
              <a:buFont typeface="+mj-lt"/>
              <a:buAutoNum type="arabicPeriod"/>
            </a:pPr>
            <a:r>
              <a:rPr lang="es-MX" sz="2100" dirty="0">
                <a:latin typeface="Arial Narrow" panose="020B0606020202030204" pitchFamily="34" charset="0"/>
              </a:rPr>
              <a:t>Relaciones Complejas: Si necesitas manejar relaciones complejas entre datos, como una jerarquía de empleados, órdenes y productos.</a:t>
            </a:r>
          </a:p>
          <a:p>
            <a:pPr>
              <a:buFont typeface="+mj-lt"/>
              <a:buAutoNum type="arabicPeriod"/>
            </a:pPr>
            <a:r>
              <a:rPr lang="es-MX" sz="2100" dirty="0">
                <a:latin typeface="Arial Narrow" panose="020B0606020202030204" pitchFamily="34" charset="0"/>
              </a:rPr>
              <a:t>Integridad de los Datos: Si es crucial mantener la integridad de los datos a través de restricciones y transacciones ACID (Atomicidad, Consistencia, Aislamiento, Durabilidad).</a:t>
            </a:r>
          </a:p>
          <a:p>
            <a:pPr>
              <a:buFont typeface="+mj-lt"/>
              <a:buAutoNum type="arabicPeriod"/>
            </a:pPr>
            <a:r>
              <a:rPr lang="es-MX" sz="2100" dirty="0">
                <a:latin typeface="Arial Narrow" panose="020B0606020202030204" pitchFamily="34" charset="0"/>
              </a:rPr>
              <a:t>Consultas SQL: El SQL es un lenguaje potente y estandarizado para consultar y manipular datos.</a:t>
            </a:r>
          </a:p>
          <a:p>
            <a:pPr>
              <a:buFont typeface="+mj-lt"/>
              <a:buAutoNum type="arabicPeriod"/>
            </a:pPr>
            <a:r>
              <a:rPr lang="es-MX" sz="2100" dirty="0">
                <a:latin typeface="Arial Narrow" panose="020B0606020202030204" pitchFamily="34" charset="0"/>
              </a:rPr>
              <a:t>Escalabilidad Vertical: Si planeas escalar tu base de datos principalmente aumentando la capacidad del servidor (CPU, RAM).</a:t>
            </a:r>
          </a:p>
          <a:p>
            <a:endParaRPr lang="es-CO" dirty="0"/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961" y="1600199"/>
            <a:ext cx="3173482" cy="4297680"/>
          </a:xfrm>
        </p:spPr>
        <p:txBody>
          <a:bodyPr anchor="ctr">
            <a:normAutofit/>
          </a:bodyPr>
          <a:lstStyle/>
          <a:p>
            <a:r>
              <a:rPr lang="es-ES" b="1" dirty="0"/>
              <a:t>RDBMS</a:t>
            </a:r>
            <a:endParaRPr lang="es-CO" b="1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D7428CCC-7946-F46B-67EE-A0AA5635F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5152" y="1600199"/>
            <a:ext cx="3886742" cy="4297680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s-CO" sz="2100" dirty="0">
                <a:latin typeface="Arial Narrow" panose="020B0606020202030204" pitchFamily="34" charset="0"/>
              </a:rPr>
              <a:t>Sistemas bancarios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s-CO" sz="2100" dirty="0">
                <a:latin typeface="Arial Narrow" panose="020B0606020202030204" pitchFamily="34" charset="0"/>
              </a:rPr>
              <a:t>ERP 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s-CO" sz="2100" dirty="0">
                <a:latin typeface="Arial Narrow" panose="020B0606020202030204" pitchFamily="34" charset="0"/>
              </a:rPr>
              <a:t>E-</a:t>
            </a:r>
            <a:r>
              <a:rPr lang="es-CO" sz="2100" dirty="0" err="1">
                <a:latin typeface="Arial Narrow" panose="020B0606020202030204" pitchFamily="34" charset="0"/>
              </a:rPr>
              <a:t>commerce</a:t>
            </a:r>
            <a:endParaRPr lang="es-CO" sz="2100" dirty="0">
              <a:latin typeface="Arial Narrow" panose="020B0606020202030204" pitchFamily="34" charset="0"/>
            </a:endParaRPr>
          </a:p>
          <a:p>
            <a:endParaRPr lang="es-CO" sz="2100" dirty="0"/>
          </a:p>
        </p:txBody>
      </p:sp>
      <p:pic>
        <p:nvPicPr>
          <p:cNvPr id="7" name="Imagen 6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174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961" y="1600199"/>
            <a:ext cx="3173482" cy="4297680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MONGODB</a:t>
            </a:r>
            <a:endParaRPr lang="es-CO" b="1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D7428CCC-7946-F46B-67EE-A0AA5635F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4738" y="1600200"/>
            <a:ext cx="6947871" cy="4297363"/>
          </a:xfrm>
        </p:spPr>
        <p:txBody>
          <a:bodyPr anchor="ctr">
            <a:noAutofit/>
          </a:bodyPr>
          <a:lstStyle/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s-MX" sz="2000" dirty="0">
                <a:latin typeface="Arial Narrow" panose="020B0606020202030204" pitchFamily="34" charset="0"/>
              </a:rPr>
              <a:t>Estructura de Datos Flexible: Si se usa una estructura de datos flexible que pueda cambiar con el tiempo. </a:t>
            </a:r>
            <a:endParaRPr lang="es-MX" sz="2000" dirty="0" smtClean="0">
              <a:latin typeface="Arial Narrow" panose="020B0606020202030204" pitchFamily="34" charset="0"/>
            </a:endParaRP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s-MX" sz="2000" dirty="0" err="1" smtClean="0">
                <a:latin typeface="Arial Narrow" panose="020B0606020202030204" pitchFamily="34" charset="0"/>
              </a:rPr>
              <a:t>MongoDB</a:t>
            </a:r>
            <a:r>
              <a:rPr lang="es-MX" sz="2000" dirty="0" smtClean="0">
                <a:latin typeface="Arial Narrow" panose="020B0606020202030204" pitchFamily="34" charset="0"/>
              </a:rPr>
              <a:t> </a:t>
            </a:r>
            <a:r>
              <a:rPr lang="es-MX" sz="2000" dirty="0">
                <a:latin typeface="Arial Narrow" panose="020B0606020202030204" pitchFamily="34" charset="0"/>
              </a:rPr>
              <a:t>almacena datos en documentos BSON lo que permite esquemas dinámicos.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s-MX" sz="2000" dirty="0">
                <a:latin typeface="Arial Narrow" panose="020B0606020202030204" pitchFamily="34" charset="0"/>
              </a:rPr>
              <a:t>Datos Jerárquicos o Anidados: Si se manejan datos jerárquicos que se representan mejor en un documento.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s-MX" sz="2000" dirty="0">
                <a:latin typeface="Arial Narrow" panose="020B0606020202030204" pitchFamily="34" charset="0"/>
              </a:rPr>
              <a:t>Alta Escalabilidad Horizontal: Si se requiere escalar la base de datos horizontalmente a través de múltiples servidores (</a:t>
            </a:r>
            <a:r>
              <a:rPr lang="es-MX" sz="2000" dirty="0" err="1">
                <a:latin typeface="Arial Narrow" panose="020B0606020202030204" pitchFamily="34" charset="0"/>
              </a:rPr>
              <a:t>sharding</a:t>
            </a:r>
            <a:r>
              <a:rPr lang="es-MX" sz="2000" dirty="0">
                <a:latin typeface="Arial Narrow" panose="020B0606020202030204" pitchFamily="34" charset="0"/>
              </a:rPr>
              <a:t>).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s-MX" sz="2000" dirty="0">
                <a:latin typeface="Arial Narrow" panose="020B0606020202030204" pitchFamily="34" charset="0"/>
              </a:rPr>
              <a:t>Desempeño en Lectura/Escritura: Si es un caso que requiera alto rendimiento en operaciones de lectura y escritura. MongoDB está optimizado para operaciones de escritura rápida.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s-MX" sz="2000" dirty="0">
                <a:latin typeface="Arial Narrow" panose="020B0606020202030204" pitchFamily="34" charset="0"/>
              </a:rPr>
              <a:t>Aplicaciones en Tiempo Real: MongoDB es ideal para aplicaciones que requieren una baja latencia y procesamiento de datos en tiempo real.</a:t>
            </a:r>
          </a:p>
          <a:p>
            <a:endParaRPr lang="es-CO" sz="2000" dirty="0"/>
          </a:p>
        </p:txBody>
      </p:sp>
      <p:pic>
        <p:nvPicPr>
          <p:cNvPr id="8" name="Imagen 7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321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3173482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Redes Sociales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s-MX" sz="1800" dirty="0" smtClean="0">
                <a:latin typeface="Arial Narrow" panose="020B0606020202030204" pitchFamily="34" charset="0"/>
              </a:rPr>
              <a:t>Una red social donde los usuarios publican actualizaciones de estado, fotos, comentarios y reacciones. Los datos son semiestructurados y pueden variar entre usuarios y tipos de publicaciones. </a:t>
            </a:r>
          </a:p>
          <a:p>
            <a:pPr marL="0" indent="0">
              <a:buNone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permite almacenar todos los datos relacionados con una en un solo documento, lo que simplifica el acceso y mejora el rendimiento.</a:t>
            </a:r>
          </a:p>
          <a:p>
            <a:pPr marL="0" indent="0">
              <a:buNone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Gestión de Contenido (CMS)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s-MX" sz="1800" dirty="0" smtClean="0">
                <a:latin typeface="Arial Narrow" panose="020B0606020202030204" pitchFamily="34" charset="0"/>
              </a:rPr>
              <a:t>Un sistema de gestión de contenido para un sitio web o blog. Los artículos pueden tener diferentes tipos de contenido y metadatos que cambian con el tiempo. </a:t>
            </a:r>
          </a:p>
          <a:p>
            <a:pPr marL="0" indent="0">
              <a:buNone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permite un esquema flexible que se adapta fácilmente a cambios en la estructura de los documentos.</a:t>
            </a:r>
          </a:p>
        </p:txBody>
      </p:sp>
      <p:pic>
        <p:nvPicPr>
          <p:cNvPr id="8" name="Imagen 7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770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3173482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733478"/>
            <a:ext cx="840247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Internet de las Cosas (</a:t>
            </a:r>
            <a:r>
              <a:rPr lang="es-MX" sz="1800" b="1" dirty="0" err="1" smtClean="0">
                <a:latin typeface="Arial Narrow" panose="020B0606020202030204" pitchFamily="34" charset="0"/>
              </a:rPr>
              <a:t>IoT</a:t>
            </a:r>
            <a:r>
              <a:rPr lang="es-MX" sz="1800" b="1" dirty="0" smtClean="0">
                <a:latin typeface="Arial Narrow" panose="020B0606020202030204" pitchFamily="34" charset="0"/>
              </a:rPr>
              <a:t>)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s-MX" sz="1800" dirty="0" smtClean="0">
                <a:latin typeface="Arial Narrow" panose="020B0606020202030204" pitchFamily="34" charset="0"/>
              </a:rPr>
              <a:t>Una aplicación que recopila datos de sensores en tiempo real. Los datos de </a:t>
            </a:r>
            <a:r>
              <a:rPr lang="es-MX" sz="1800" dirty="0" err="1" smtClean="0">
                <a:latin typeface="Arial Narrow" panose="020B0606020202030204" pitchFamily="34" charset="0"/>
              </a:rPr>
              <a:t>IoT</a:t>
            </a:r>
            <a:r>
              <a:rPr lang="es-MX" sz="1800" dirty="0" smtClean="0">
                <a:latin typeface="Arial Narrow" panose="020B0606020202030204" pitchFamily="34" charset="0"/>
              </a:rPr>
              <a:t> suelen ser de gran volumen, variados y se generan a alta velocidad. </a:t>
            </a:r>
          </a:p>
          <a:p>
            <a:pPr marL="0" indent="0">
              <a:buNone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puede manejar esta variedad y volumen de datos, y su capacidad de escalabilidad horizontal permite gestionar grandes cantidades de datos de forma eficiente.</a:t>
            </a:r>
          </a:p>
          <a:p>
            <a:pPr marL="0" indent="0">
              <a:buNone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Almacenamiento de Datos de </a:t>
            </a:r>
            <a:r>
              <a:rPr lang="es-MX" sz="1800" b="1" dirty="0" err="1" smtClean="0">
                <a:latin typeface="Arial Narrow" panose="020B0606020202030204" pitchFamily="34" charset="0"/>
              </a:rPr>
              <a:t>Logs</a:t>
            </a:r>
            <a:endParaRPr lang="es-MX" sz="1800" b="1" dirty="0" smtClean="0">
              <a:latin typeface="Arial Narrow" panose="020B0606020202030204" pitchFamily="34" charset="0"/>
            </a:endParaRP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s-MX" sz="1800" dirty="0" smtClean="0">
                <a:latin typeface="Arial Narrow" panose="020B0606020202030204" pitchFamily="34" charset="0"/>
              </a:rPr>
              <a:t>Una plataforma que recopila y analiza </a:t>
            </a:r>
            <a:r>
              <a:rPr lang="es-MX" sz="1800" dirty="0" err="1" smtClean="0">
                <a:latin typeface="Arial Narrow" panose="020B0606020202030204" pitchFamily="34" charset="0"/>
              </a:rPr>
              <a:t>logs</a:t>
            </a:r>
            <a:r>
              <a:rPr lang="es-MX" sz="1800" dirty="0" smtClean="0">
                <a:latin typeface="Arial Narrow" panose="020B0606020202030204" pitchFamily="34" charset="0"/>
              </a:rPr>
              <a:t> de aplicaciones. Los datos de </a:t>
            </a:r>
            <a:r>
              <a:rPr lang="es-MX" sz="1800" dirty="0" err="1" smtClean="0">
                <a:latin typeface="Arial Narrow" panose="020B0606020202030204" pitchFamily="34" charset="0"/>
              </a:rPr>
              <a:t>logs</a:t>
            </a:r>
            <a:r>
              <a:rPr lang="es-MX" sz="1800" dirty="0" smtClean="0">
                <a:latin typeface="Arial Narrow" panose="020B0606020202030204" pitchFamily="34" charset="0"/>
              </a:rPr>
              <a:t> son no estructurados y pueden variar en formato. </a:t>
            </a:r>
          </a:p>
          <a:p>
            <a:pPr marL="0" indent="0">
              <a:buNone/>
            </a:pPr>
            <a:endParaRPr lang="es-MX" sz="1800" dirty="0" smtClean="0">
              <a:latin typeface="Arial Narrow" panose="020B0606020202030204" pitchFamily="34" charset="0"/>
            </a:endParaRPr>
          </a:p>
          <a:p>
            <a:pPr marL="0" indent="0">
              <a:buNone/>
            </a:pPr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permite almacenar y consultar estos datos de manera eficiente, facilitando la búsqueda y análisis en tiempo real.</a:t>
            </a:r>
            <a:endParaRPr lang="es-MX" sz="1800" dirty="0">
              <a:latin typeface="Arial Narrow" panose="020B0606020202030204" pitchFamily="34" charset="0"/>
            </a:endParaRPr>
          </a:p>
        </p:txBody>
      </p:sp>
      <p:pic>
        <p:nvPicPr>
          <p:cNvPr id="6" name="Imagen 5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73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FF031-BAA3-C45C-6A16-A01F488F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56" y="754038"/>
            <a:ext cx="3173482" cy="706273"/>
          </a:xfrm>
        </p:spPr>
        <p:txBody>
          <a:bodyPr anchor="ctr">
            <a:normAutofit/>
          </a:bodyPr>
          <a:lstStyle/>
          <a:p>
            <a:r>
              <a:rPr lang="es-ES" b="1" dirty="0" smtClean="0"/>
              <a:t>MONGODB</a:t>
            </a:r>
            <a:endParaRPr lang="es-CO" b="1" dirty="0"/>
          </a:p>
        </p:txBody>
      </p:sp>
      <p:sp>
        <p:nvSpPr>
          <p:cNvPr id="4" name="Rectángulo 3"/>
          <p:cNvSpPr/>
          <p:nvPr/>
        </p:nvSpPr>
        <p:spPr>
          <a:xfrm>
            <a:off x="2229135" y="1596998"/>
            <a:ext cx="840247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b="1" dirty="0" smtClean="0">
                <a:latin typeface="Arial Narrow" panose="020B0606020202030204" pitchFamily="34" charset="0"/>
              </a:rPr>
              <a:t>Aplicaciones Móviles</a:t>
            </a:r>
          </a:p>
          <a:p>
            <a:endParaRPr lang="es-MX" sz="1800" b="1" dirty="0" smtClean="0">
              <a:latin typeface="Arial Narrow" panose="020B0606020202030204" pitchFamily="34" charset="0"/>
            </a:endParaRPr>
          </a:p>
          <a:p>
            <a:r>
              <a:rPr lang="es-MX" sz="1800" dirty="0" smtClean="0">
                <a:latin typeface="Arial Narrow" panose="020B0606020202030204" pitchFamily="34" charset="0"/>
              </a:rPr>
              <a:t>Una aplicación de mensajería o una aplicación de comercio electrónico. Las aplicaciones móviles requieren una alta disponibilidad y la capacidad de manejar grandes cantidades de usuarios simultáneamente. 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proporciona un rendimiento rápido para lecturas y escrituras, lo que es crucial para la experiencia del usuario.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b="1" dirty="0" smtClean="0">
                <a:latin typeface="Arial Narrow" panose="020B0606020202030204" pitchFamily="34" charset="0"/>
              </a:rPr>
              <a:t>E-</a:t>
            </a:r>
            <a:r>
              <a:rPr lang="es-MX" sz="1800" b="1" dirty="0" err="1" smtClean="0">
                <a:latin typeface="Arial Narrow" panose="020B0606020202030204" pitchFamily="34" charset="0"/>
              </a:rPr>
              <a:t>commerce</a:t>
            </a:r>
            <a:endParaRPr lang="es-MX" sz="1800" b="1" dirty="0" smtClean="0">
              <a:latin typeface="Arial Narrow" panose="020B0606020202030204" pitchFamily="34" charset="0"/>
            </a:endParaRP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smtClean="0">
                <a:latin typeface="Arial Narrow" panose="020B0606020202030204" pitchFamily="34" charset="0"/>
              </a:rPr>
              <a:t>Una tienda en línea que maneja catálogos de productos, carritos de compras y órdenes de clientes. Los catálogos de productos pueden tener diferentes atributos para diferentes tipos de productos. </a:t>
            </a:r>
          </a:p>
          <a:p>
            <a:endParaRPr lang="es-MX" sz="1800" dirty="0" smtClean="0">
              <a:latin typeface="Arial Narrow" panose="020B0606020202030204" pitchFamily="34" charset="0"/>
            </a:endParaRPr>
          </a:p>
          <a:p>
            <a:r>
              <a:rPr lang="es-MX" sz="1800" dirty="0" err="1" smtClean="0">
                <a:latin typeface="Arial Narrow" panose="020B0606020202030204" pitchFamily="34" charset="0"/>
              </a:rPr>
              <a:t>MongoDB</a:t>
            </a:r>
            <a:r>
              <a:rPr lang="es-MX" sz="1800" dirty="0" smtClean="0">
                <a:latin typeface="Arial Narrow" panose="020B0606020202030204" pitchFamily="34" charset="0"/>
              </a:rPr>
              <a:t> permite un almacenamiento flexible de los documentos de productos, facilitando la actualización y expansión del catálogo.</a:t>
            </a:r>
          </a:p>
        </p:txBody>
      </p:sp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7FFCB5C-9CB9-CFA9-66D4-78C3988D5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4500" y="6081077"/>
            <a:ext cx="757500" cy="7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8027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_PRESENTACIONES  -  Modo de compatibilidad" id="{A26AC363-5CC9-42B4-9B1D-1CA3C1F394C1}" vid="{CD804E11-8059-44C7-A030-65C6AE20793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PLANTILLA_PRESENTACIONES</Template>
  <TotalTime>52</TotalTime>
  <Words>1596</Words>
  <Application>Microsoft Office PowerPoint</Application>
  <PresentationFormat>Panorámica</PresentationFormat>
  <Paragraphs>212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Calibri</vt:lpstr>
      <vt:lpstr>Arial</vt:lpstr>
      <vt:lpstr>Calibri Light</vt:lpstr>
      <vt:lpstr>Times New Roman</vt:lpstr>
      <vt:lpstr>Tema de Office</vt:lpstr>
      <vt:lpstr>Presentación de PowerPoint</vt:lpstr>
      <vt:lpstr>Presentación de PowerPoint</vt:lpstr>
      <vt:lpstr>NoSQL</vt:lpstr>
      <vt:lpstr>RDBMS</vt:lpstr>
      <vt:lpstr>RDBMS</vt:lpstr>
      <vt:lpstr>MONGODB</vt:lpstr>
      <vt:lpstr>MONGODB</vt:lpstr>
      <vt:lpstr>MONGODB</vt:lpstr>
      <vt:lpstr>MONGODB</vt:lpstr>
      <vt:lpstr>MONGODB</vt:lpstr>
      <vt:lpstr>MONGODB</vt:lpstr>
      <vt:lpstr>MONGODB</vt:lpstr>
      <vt:lpstr>SQL vs MONGODB</vt:lpstr>
      <vt:lpstr>CUANDO NO USAR MONGODB</vt:lpstr>
      <vt:lpstr>CUANDO NO USAR MONGODB</vt:lpstr>
      <vt:lpstr>CUANDO NO USAR MONGODB</vt:lpstr>
      <vt:lpstr>CUANDO NO USAR MONGODB</vt:lpstr>
      <vt:lpstr>CUANDO NO USAR MONGODB</vt:lpstr>
      <vt:lpstr>CUANDO NO USAR MONGODB</vt:lpstr>
      <vt:lpstr>Presentación de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Alejandra Bonilla</dc:creator>
  <cp:lastModifiedBy>Alejandra Bonilla</cp:lastModifiedBy>
  <cp:revision>7</cp:revision>
  <dcterms:created xsi:type="dcterms:W3CDTF">2024-08-08T13:16:22Z</dcterms:created>
  <dcterms:modified xsi:type="dcterms:W3CDTF">2024-08-08T14:08:32Z</dcterms:modified>
</cp:coreProperties>
</file>

<file path=docProps/thumbnail.jpeg>
</file>